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9"/>
  </p:notesMasterIdLst>
  <p:handoutMasterIdLst>
    <p:handoutMasterId r:id="rId40"/>
  </p:handoutMasterIdLst>
  <p:sldIdLst>
    <p:sldId id="603" r:id="rId8"/>
    <p:sldId id="2356" r:id="rId9"/>
    <p:sldId id="2340" r:id="rId10"/>
    <p:sldId id="739" r:id="rId11"/>
    <p:sldId id="2383" r:id="rId12"/>
    <p:sldId id="2384" r:id="rId13"/>
    <p:sldId id="2382" r:id="rId14"/>
    <p:sldId id="2385" r:id="rId15"/>
    <p:sldId id="2386" r:id="rId16"/>
    <p:sldId id="2377" r:id="rId17"/>
    <p:sldId id="1790" r:id="rId18"/>
    <p:sldId id="2363" r:id="rId19"/>
    <p:sldId id="2371" r:id="rId20"/>
    <p:sldId id="2372" r:id="rId21"/>
    <p:sldId id="2373" r:id="rId22"/>
    <p:sldId id="2374" r:id="rId23"/>
    <p:sldId id="2376" r:id="rId24"/>
    <p:sldId id="2375" r:id="rId25"/>
    <p:sldId id="2378" r:id="rId26"/>
    <p:sldId id="1785" r:id="rId27"/>
    <p:sldId id="2379" r:id="rId28"/>
    <p:sldId id="2380" r:id="rId29"/>
    <p:sldId id="2381" r:id="rId30"/>
    <p:sldId id="2370" r:id="rId31"/>
    <p:sldId id="1789" r:id="rId32"/>
    <p:sldId id="2366" r:id="rId33"/>
    <p:sldId id="1791" r:id="rId34"/>
    <p:sldId id="1782" r:id="rId35"/>
    <p:sldId id="2362" r:id="rId36"/>
    <p:sldId id="741" r:id="rId37"/>
    <p:sldId id="582" r:id="rId3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7300"/>
            <a:ext cx="10963473" cy="509778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3935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548680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2281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  <p:sldLayoutId id="2147483976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2023/10/10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5" r:id="rId5"/>
    <p:sldLayoutId id="2147483978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414995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1499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dist"/>
            <a:r>
              <a:rPr lang="zh-CN" altLang="en-US" sz="66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系列之</a:t>
            </a:r>
            <a:r>
              <a:rPr lang="en-US" altLang="zh-CN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集群</a:t>
            </a:r>
            <a:endParaRPr lang="zh-CN" altLang="en-US" sz="66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8" y="1962001"/>
            <a:ext cx="6914448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dirty="0">
                <a:solidFill>
                  <a:srgbClr val="C00000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9600" dirty="0">
                <a:solidFill>
                  <a:srgbClr val="C00000"/>
                </a:solidFill>
                <a:latin typeface="Gill Sans MT" panose="020B0502020104020203" pitchFamily="34" charset="0"/>
              </a:rPr>
              <a:t> 集群架构</a:t>
            </a:r>
            <a:endParaRPr lang="zh-CN" altLang="en-US" sz="115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332080B-A4F1-094E-A3E6-6D8CE1E2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服务器机柜组装图</a:t>
            </a:r>
          </a:p>
        </p:txBody>
      </p:sp>
    </p:spTree>
    <p:extLst>
      <p:ext uri="{BB962C8B-B14F-4D97-AF65-F5344CB8AC3E}">
        <p14:creationId xmlns:p14="http://schemas.microsoft.com/office/powerpoint/2010/main" val="374519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7DDC5B-A23F-6845-84CB-77182828BC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664" y="1412776"/>
            <a:ext cx="5777801" cy="47108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latin typeface="+mj-ea"/>
                <a:cs typeface="Times New Roman" panose="02020503050405090304" pitchFamily="18" charset="0"/>
              </a:rPr>
              <a:t>通讯硬件</a:t>
            </a:r>
            <a:endParaRPr kumimoji="1" lang="zh-CN" altLang="en-US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28D82543-4ACE-1949-80C2-DBD0248A5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2405" y="1512063"/>
            <a:ext cx="4266729" cy="475806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D1D1A"/>
                </a:solidFill>
                <a:latin typeface="Gill Sans MT" panose="020B0502020104020203" pitchFamily="34" charset="0"/>
              </a:rPr>
              <a:t>机器内通信</a:t>
            </a:r>
            <a:endParaRPr lang="en-US" altLang="zh-CN" sz="24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共享内存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PCIe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NVLink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（直连模式）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D1D1A"/>
                </a:solidFill>
                <a:latin typeface="Gill Sans MT" panose="020B0502020104020203" pitchFamily="34" charset="0"/>
              </a:rPr>
              <a:t>机器间通信</a:t>
            </a:r>
            <a:endParaRPr lang="en-US" altLang="zh-CN" sz="24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TCP/IP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网络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RDMA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网络（直连模式）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57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zh-CN" altLang="en-US" dirty="0"/>
              <a:t>单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机内通信</a:t>
            </a:r>
          </a:p>
        </p:txBody>
      </p:sp>
    </p:spTree>
    <p:extLst>
      <p:ext uri="{BB962C8B-B14F-4D97-AF65-F5344CB8AC3E}">
        <p14:creationId xmlns:p14="http://schemas.microsoft.com/office/powerpoint/2010/main" val="134826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ECE05B2-F214-034D-9538-37DB2B2A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 为计算核心，采用 </a:t>
            </a:r>
            <a:r>
              <a:rPr lang="en-US" altLang="zh-CN" dirty="0"/>
              <a:t>PCIE</a:t>
            </a:r>
            <a:r>
              <a:rPr lang="zh-CN" altLang="en-US" dirty="0"/>
              <a:t> 通信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38F0E0-AB79-2143-B118-D81281A13A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464889" cy="4994910"/>
          </a:xfrm>
        </p:spPr>
        <p:txBody>
          <a:bodyPr/>
          <a:lstStyle/>
          <a:p>
            <a:r>
              <a:rPr lang="zh-CN" altLang="en-US" dirty="0"/>
              <a:t>传统以 </a:t>
            </a:r>
            <a:r>
              <a:rPr lang="en-US" altLang="zh-CN" dirty="0"/>
              <a:t>CPU</a:t>
            </a:r>
            <a:r>
              <a:rPr lang="zh-CN" altLang="en-US" dirty="0"/>
              <a:t> 为主的超算中心，主要采用 </a:t>
            </a:r>
            <a:r>
              <a:rPr lang="en-US" altLang="zh-CN" dirty="0"/>
              <a:t>PCIE</a:t>
            </a:r>
            <a:r>
              <a:rPr lang="zh-CN" altLang="en-US" dirty="0"/>
              <a:t> 通信；</a:t>
            </a:r>
            <a:endParaRPr lang="en-US" altLang="zh-CN" dirty="0"/>
          </a:p>
          <a:p>
            <a:r>
              <a:rPr lang="zh-CN" altLang="en-US" dirty="0"/>
              <a:t>采用树状拓扑结构，体系结构一般由 </a:t>
            </a:r>
            <a:r>
              <a:rPr lang="en-US" altLang="zh-CN" dirty="0"/>
              <a:t>Root Complex</a:t>
            </a:r>
            <a:r>
              <a:rPr lang="zh-CN" altLang="en-US" dirty="0"/>
              <a:t>（</a:t>
            </a:r>
            <a:r>
              <a:rPr lang="en-US" altLang="zh-CN" dirty="0"/>
              <a:t>RC</a:t>
            </a:r>
            <a:r>
              <a:rPr lang="zh-CN" altLang="en-US" dirty="0"/>
              <a:t>）、</a:t>
            </a:r>
            <a:r>
              <a:rPr lang="en-US" altLang="zh-CN" dirty="0"/>
              <a:t>PCIe Switch</a:t>
            </a:r>
            <a:r>
              <a:rPr lang="zh-CN" altLang="en-US" dirty="0"/>
              <a:t> 和 </a:t>
            </a:r>
            <a:r>
              <a:rPr lang="en-US" altLang="zh-CN" dirty="0"/>
              <a:t>PCIe Endpoint</a:t>
            </a:r>
            <a:r>
              <a:rPr lang="zh-CN" altLang="en-US" dirty="0"/>
              <a:t> 等类型 </a:t>
            </a:r>
            <a:r>
              <a:rPr lang="en-US" altLang="zh-CN" dirty="0"/>
              <a:t>PCIe</a:t>
            </a:r>
            <a:r>
              <a:rPr lang="zh-CN" altLang="en-US" dirty="0"/>
              <a:t> 设备组成；</a:t>
            </a:r>
            <a:endParaRPr lang="en-US" altLang="zh-CN" dirty="0"/>
          </a:p>
          <a:p>
            <a:r>
              <a:rPr lang="zh-CN" altLang="en-US" dirty="0"/>
              <a:t>在这个体系结构中，</a:t>
            </a:r>
            <a:r>
              <a:rPr lang="en-US" altLang="zh-CN" dirty="0"/>
              <a:t>CPU</a:t>
            </a:r>
            <a:r>
              <a:rPr lang="zh-CN" altLang="en-US" dirty="0"/>
              <a:t> 和内存作为核心，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NIC</a:t>
            </a:r>
            <a:r>
              <a:rPr lang="zh-CN" altLang="en-US" dirty="0"/>
              <a:t>、</a:t>
            </a:r>
            <a:r>
              <a:rPr lang="en-US" altLang="zh-CN" dirty="0" err="1"/>
              <a:t>NVMe</a:t>
            </a:r>
            <a:r>
              <a:rPr lang="zh-CN" altLang="en-US" dirty="0"/>
              <a:t> 等外设作为辅助。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948A86-6F02-404D-BCED-4ADF8141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37" y="1588762"/>
            <a:ext cx="71882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4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D3E40D-1828-9B48-8870-394DE662D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 为计算核心，</a:t>
            </a:r>
            <a:r>
              <a:rPr lang="en-US" altLang="zh-CN" dirty="0"/>
              <a:t>PCIE</a:t>
            </a:r>
            <a:r>
              <a:rPr lang="zh-CN" altLang="en-US" dirty="0"/>
              <a:t> 成瓶颈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D0A9E84-05DB-8842-B45B-2149A4359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提出了</a:t>
            </a:r>
            <a:r>
              <a:rPr lang="en-US" altLang="zh-CN" dirty="0"/>
              <a:t>NVLink</a:t>
            </a:r>
            <a:r>
              <a:rPr lang="zh-CN" altLang="en-US" dirty="0"/>
              <a:t>、</a:t>
            </a:r>
            <a:r>
              <a:rPr lang="en-US" altLang="zh-CN" dirty="0"/>
              <a:t>NVSwitch</a:t>
            </a:r>
            <a:r>
              <a:rPr lang="zh-CN" altLang="en-US" dirty="0"/>
              <a:t>等新的机内通讯元件，可以为单机内 </a:t>
            </a:r>
            <a:r>
              <a:rPr lang="en-US" altLang="zh-CN" dirty="0"/>
              <a:t>GPU</a:t>
            </a:r>
            <a:r>
              <a:rPr lang="zh-CN" altLang="en-US" dirty="0"/>
              <a:t> 间提供百 </a:t>
            </a:r>
            <a:r>
              <a:rPr lang="en-US" altLang="zh-CN" dirty="0"/>
              <a:t>Gbps</a:t>
            </a:r>
            <a:r>
              <a:rPr lang="zh-CN" altLang="en-US" dirty="0"/>
              <a:t> 互联带宽。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70C5FF-FE1B-3043-9F1F-7797F4500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295" y="2251388"/>
            <a:ext cx="7442464" cy="410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27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D3E40D-1828-9B48-8870-394DE662D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 为计算核心，</a:t>
            </a:r>
            <a:r>
              <a:rPr lang="en-US" altLang="zh-CN" dirty="0"/>
              <a:t>PCIE</a:t>
            </a:r>
            <a:r>
              <a:rPr lang="zh-CN" altLang="en-US" dirty="0"/>
              <a:t> 成瓶颈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D0A9E84-05DB-8842-B45B-2149A4359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/>
          <a:lstStyle/>
          <a:p>
            <a:r>
              <a:rPr lang="zh-CN" altLang="en-US" dirty="0"/>
              <a:t>机器内 </a:t>
            </a:r>
            <a:r>
              <a:rPr lang="en-US" altLang="zh-CN" dirty="0"/>
              <a:t>GPU-GPU</a:t>
            </a:r>
            <a:r>
              <a:rPr lang="zh-CN" altLang="en-US" dirty="0"/>
              <a:t> 间通讯走 </a:t>
            </a:r>
            <a:r>
              <a:rPr lang="en-US" altLang="zh-CN" dirty="0"/>
              <a:t>PCIe/QPI/UPI</a:t>
            </a:r>
            <a:r>
              <a:rPr lang="zh-CN" altLang="en-US" dirty="0"/>
              <a:t> 等时，带宽会成为瓶颈。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09CDAA-FFA4-9E46-BEB6-547F36A3E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66" y="2054289"/>
            <a:ext cx="8698829" cy="440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10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223777-A03B-5E49-84E9-0B86BE499F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机器间通信</a:t>
            </a:r>
          </a:p>
        </p:txBody>
      </p:sp>
    </p:spTree>
    <p:extLst>
      <p:ext uri="{BB962C8B-B14F-4D97-AF65-F5344CB8AC3E}">
        <p14:creationId xmlns:p14="http://schemas.microsoft.com/office/powerpoint/2010/main" val="2007240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4E1292-83F1-6D40-B860-F140B3C3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传统机间通信问题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1EAD39-EE89-F048-98F4-9F24BC244F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机间 </a:t>
            </a:r>
            <a:r>
              <a:rPr lang="en-US" altLang="zh-CN" dirty="0"/>
              <a:t>GPU</a:t>
            </a:r>
            <a:r>
              <a:rPr lang="zh-CN" altLang="en-US" dirty="0"/>
              <a:t> 通讯需要经过 </a:t>
            </a:r>
            <a:r>
              <a:rPr lang="en-US" altLang="zh-CN" dirty="0"/>
              <a:t>NIC</a:t>
            </a:r>
            <a:r>
              <a:rPr lang="zh-CN" altLang="en-US" dirty="0"/>
              <a:t>，缺乏 </a:t>
            </a:r>
            <a:r>
              <a:rPr lang="en-US" altLang="zh-CN" dirty="0"/>
              <a:t>PCIe Switch</a:t>
            </a:r>
            <a:r>
              <a:rPr lang="zh-CN" altLang="en-US" dirty="0"/>
              <a:t> 情况下 </a:t>
            </a:r>
            <a:r>
              <a:rPr lang="en-US" altLang="zh-CN" dirty="0"/>
              <a:t>GPU-NIC</a:t>
            </a:r>
            <a:r>
              <a:rPr lang="zh-CN" altLang="en-US" dirty="0"/>
              <a:t> 之间的通讯需要经过 </a:t>
            </a:r>
            <a:r>
              <a:rPr lang="en-US" altLang="zh-CN" dirty="0"/>
              <a:t>RC</a:t>
            </a:r>
            <a:r>
              <a:rPr lang="zh-CN" altLang="en-US" dirty="0"/>
              <a:t>，使用 </a:t>
            </a:r>
            <a:r>
              <a:rPr lang="en-US" altLang="zh-CN" dirty="0"/>
              <a:t>CPU</a:t>
            </a:r>
            <a:r>
              <a:rPr lang="zh-CN" altLang="en-US" dirty="0"/>
              <a:t> 对数据进行拷贝和中转，带宽往往会成为瓶颈；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A3C0A3-84DD-1445-B67C-8782705C97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76"/>
          <a:stretch/>
        </p:blipFill>
        <p:spPr>
          <a:xfrm>
            <a:off x="1116864" y="3429000"/>
            <a:ext cx="9963033" cy="240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35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4E1292-83F1-6D40-B860-F140B3C3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GDR</a:t>
            </a:r>
            <a:r>
              <a:rPr lang="zh-CN" altLang="en-US" dirty="0"/>
              <a:t> 技术的出现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1EAD39-EE89-F048-98F4-9F24BC244F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提出 </a:t>
            </a:r>
            <a:r>
              <a:rPr lang="en-US" altLang="zh-CN" dirty="0"/>
              <a:t>GPU Direct RDMA</a:t>
            </a:r>
            <a:r>
              <a:rPr lang="zh-CN" altLang="en-US" dirty="0"/>
              <a:t>（</a:t>
            </a:r>
            <a:r>
              <a:rPr lang="en-US" altLang="zh-CN" dirty="0"/>
              <a:t>GDR</a:t>
            </a:r>
            <a:r>
              <a:rPr lang="zh-CN" altLang="en-US" dirty="0"/>
              <a:t>）技术，让 </a:t>
            </a:r>
            <a:r>
              <a:rPr lang="en-US" altLang="zh-CN" dirty="0"/>
              <a:t>GPU</a:t>
            </a:r>
            <a:r>
              <a:rPr lang="zh-CN" altLang="en-US" dirty="0"/>
              <a:t> 数据可以直接 </a:t>
            </a:r>
            <a:r>
              <a:rPr lang="en-US" altLang="zh-CN" dirty="0"/>
              <a:t>DMA</a:t>
            </a:r>
            <a:r>
              <a:rPr lang="zh-CN" altLang="en-US" dirty="0"/>
              <a:t> 到网卡上，不需要</a:t>
            </a:r>
            <a:r>
              <a:rPr lang="en-US" altLang="zh-CN" dirty="0"/>
              <a:t>CPU</a:t>
            </a:r>
            <a:r>
              <a:rPr lang="zh-CN" altLang="en-US" dirty="0"/>
              <a:t> 拷贝和中转</a:t>
            </a:r>
            <a:endParaRPr lang="en-US" altLang="zh-CN" dirty="0"/>
          </a:p>
          <a:p>
            <a:r>
              <a:rPr lang="zh-CN" altLang="en-US" i="1" dirty="0"/>
              <a:t>（</a:t>
            </a:r>
            <a:r>
              <a:rPr lang="en-US" altLang="zh-CN" i="1" dirty="0"/>
              <a:t>GDR</a:t>
            </a:r>
            <a:r>
              <a:rPr lang="zh-CN" altLang="en-US" i="1" dirty="0"/>
              <a:t> 是基于标准 </a:t>
            </a:r>
            <a:r>
              <a:rPr lang="en-US" altLang="zh-CN" i="1" dirty="0"/>
              <a:t>PCIe</a:t>
            </a:r>
            <a:r>
              <a:rPr lang="zh-CN" altLang="en-US" i="1" dirty="0"/>
              <a:t> 特性的通讯加速技术，需要 </a:t>
            </a:r>
            <a:r>
              <a:rPr lang="en-US" altLang="zh-CN" i="1" dirty="0"/>
              <a:t>GPU-NIC</a:t>
            </a:r>
            <a:r>
              <a:rPr lang="zh-CN" altLang="en-US" i="1" dirty="0"/>
              <a:t> 连接在同一 </a:t>
            </a:r>
            <a:r>
              <a:rPr lang="en-US" altLang="zh-CN" i="1" dirty="0"/>
              <a:t>PCIe Switch</a:t>
            </a:r>
            <a:r>
              <a:rPr lang="zh-CN" altLang="en-US" i="1" dirty="0"/>
              <a:t> 上，一旦经过了 </a:t>
            </a:r>
            <a:r>
              <a:rPr lang="en-US" altLang="zh-CN" i="1" dirty="0"/>
              <a:t>RC</a:t>
            </a:r>
            <a:r>
              <a:rPr lang="zh-CN" altLang="en-US" i="1" dirty="0"/>
              <a:t> 上的 </a:t>
            </a:r>
            <a:r>
              <a:rPr lang="en-US" altLang="zh-CN" i="1" dirty="0"/>
              <a:t>PCIe Host Bridge</a:t>
            </a:r>
            <a:r>
              <a:rPr lang="zh-CN" altLang="en-US" i="1" dirty="0"/>
              <a:t>、</a:t>
            </a:r>
            <a:r>
              <a:rPr lang="en-US" altLang="zh-CN" i="1" dirty="0"/>
              <a:t>QPI/UPI</a:t>
            </a:r>
            <a:r>
              <a:rPr lang="zh-CN" altLang="en-US" i="1" dirty="0"/>
              <a:t>等，则未必有性能收益）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A3C0A3-84DD-1445-B67C-8782705C97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76"/>
          <a:stretch/>
        </p:blipFill>
        <p:spPr>
          <a:xfrm>
            <a:off x="1755956" y="4103806"/>
            <a:ext cx="8698829" cy="20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1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223777-A03B-5E49-84E9-0B86BE499F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通讯软件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344CCD-8E59-3748-91ED-AEA3E980CED5}"/>
              </a:ext>
            </a:extLst>
          </p:cNvPr>
          <p:cNvSpPr/>
          <p:nvPr/>
        </p:nvSpPr>
        <p:spPr>
          <a:xfrm>
            <a:off x="1926405" y="4841906"/>
            <a:ext cx="83439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大模型想充分利用分布式 </a:t>
            </a:r>
            <a:r>
              <a:rPr lang="en-US" altLang="zh-CN" sz="24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GPU</a:t>
            </a:r>
            <a:r>
              <a:rPr lang="zh-CN" altLang="en-US" sz="24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算力，通讯库是关键环节之一</a:t>
            </a:r>
          </a:p>
        </p:txBody>
      </p:sp>
    </p:spTree>
    <p:extLst>
      <p:ext uri="{BB962C8B-B14F-4D97-AF65-F5344CB8AC3E}">
        <p14:creationId xmlns:p14="http://schemas.microsoft.com/office/powerpoint/2010/main" val="246373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129357-6892-4846-8C94-A7DB8C4A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系统全栈架构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1484F1-6273-0547-877D-DD239E67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909" y="1214809"/>
            <a:ext cx="6388140" cy="50847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C8800C-96A5-9E4D-A4D3-D5EF622DC394}"/>
              </a:ext>
            </a:extLst>
          </p:cNvPr>
          <p:cNvSpPr/>
          <p:nvPr/>
        </p:nvSpPr>
        <p:spPr>
          <a:xfrm>
            <a:off x="623635" y="4672361"/>
            <a:ext cx="6857740" cy="1694430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6857740"/>
                      <a:gd name="connsiteY0" fmla="*/ 0 h 1694430"/>
                      <a:gd name="connsiteX1" fmla="*/ 548619 w 6857740"/>
                      <a:gd name="connsiteY1" fmla="*/ 0 h 1694430"/>
                      <a:gd name="connsiteX2" fmla="*/ 1097238 w 6857740"/>
                      <a:gd name="connsiteY2" fmla="*/ 0 h 1694430"/>
                      <a:gd name="connsiteX3" fmla="*/ 1920167 w 6857740"/>
                      <a:gd name="connsiteY3" fmla="*/ 0 h 1694430"/>
                      <a:gd name="connsiteX4" fmla="*/ 2537364 w 6857740"/>
                      <a:gd name="connsiteY4" fmla="*/ 0 h 1694430"/>
                      <a:gd name="connsiteX5" fmla="*/ 3017406 w 6857740"/>
                      <a:gd name="connsiteY5" fmla="*/ 0 h 1694430"/>
                      <a:gd name="connsiteX6" fmla="*/ 3634602 w 6857740"/>
                      <a:gd name="connsiteY6" fmla="*/ 0 h 1694430"/>
                      <a:gd name="connsiteX7" fmla="*/ 4388954 w 6857740"/>
                      <a:gd name="connsiteY7" fmla="*/ 0 h 1694430"/>
                      <a:gd name="connsiteX8" fmla="*/ 5074728 w 6857740"/>
                      <a:gd name="connsiteY8" fmla="*/ 0 h 1694430"/>
                      <a:gd name="connsiteX9" fmla="*/ 5897656 w 6857740"/>
                      <a:gd name="connsiteY9" fmla="*/ 0 h 1694430"/>
                      <a:gd name="connsiteX10" fmla="*/ 6857740 w 6857740"/>
                      <a:gd name="connsiteY10" fmla="*/ 0 h 1694430"/>
                      <a:gd name="connsiteX11" fmla="*/ 6857740 w 6857740"/>
                      <a:gd name="connsiteY11" fmla="*/ 598699 h 1694430"/>
                      <a:gd name="connsiteX12" fmla="*/ 6857740 w 6857740"/>
                      <a:gd name="connsiteY12" fmla="*/ 1163509 h 1694430"/>
                      <a:gd name="connsiteX13" fmla="*/ 6857740 w 6857740"/>
                      <a:gd name="connsiteY13" fmla="*/ 1694430 h 1694430"/>
                      <a:gd name="connsiteX14" fmla="*/ 6171966 w 6857740"/>
                      <a:gd name="connsiteY14" fmla="*/ 1694430 h 1694430"/>
                      <a:gd name="connsiteX15" fmla="*/ 5349037 w 6857740"/>
                      <a:gd name="connsiteY15" fmla="*/ 1694430 h 1694430"/>
                      <a:gd name="connsiteX16" fmla="*/ 4594686 w 6857740"/>
                      <a:gd name="connsiteY16" fmla="*/ 1694430 h 1694430"/>
                      <a:gd name="connsiteX17" fmla="*/ 3977489 w 6857740"/>
                      <a:gd name="connsiteY17" fmla="*/ 1694430 h 1694430"/>
                      <a:gd name="connsiteX18" fmla="*/ 3497447 w 6857740"/>
                      <a:gd name="connsiteY18" fmla="*/ 1694430 h 1694430"/>
                      <a:gd name="connsiteX19" fmla="*/ 2880251 w 6857740"/>
                      <a:gd name="connsiteY19" fmla="*/ 1694430 h 1694430"/>
                      <a:gd name="connsiteX20" fmla="*/ 2331632 w 6857740"/>
                      <a:gd name="connsiteY20" fmla="*/ 1694430 h 1694430"/>
                      <a:gd name="connsiteX21" fmla="*/ 1508703 w 6857740"/>
                      <a:gd name="connsiteY21" fmla="*/ 1694430 h 1694430"/>
                      <a:gd name="connsiteX22" fmla="*/ 1028661 w 6857740"/>
                      <a:gd name="connsiteY22" fmla="*/ 1694430 h 1694430"/>
                      <a:gd name="connsiteX23" fmla="*/ 0 w 6857740"/>
                      <a:gd name="connsiteY23" fmla="*/ 1694430 h 1694430"/>
                      <a:gd name="connsiteX24" fmla="*/ 0 w 6857740"/>
                      <a:gd name="connsiteY24" fmla="*/ 1180453 h 1694430"/>
                      <a:gd name="connsiteX25" fmla="*/ 0 w 6857740"/>
                      <a:gd name="connsiteY25" fmla="*/ 666476 h 1694430"/>
                      <a:gd name="connsiteX26" fmla="*/ 0 w 6857740"/>
                      <a:gd name="connsiteY26" fmla="*/ 0 h 1694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857740" h="1694430" extrusionOk="0">
                        <a:moveTo>
                          <a:pt x="0" y="0"/>
                        </a:moveTo>
                        <a:cubicBezTo>
                          <a:pt x="154654" y="5890"/>
                          <a:pt x="434170" y="-20759"/>
                          <a:pt x="548619" y="0"/>
                        </a:cubicBezTo>
                        <a:cubicBezTo>
                          <a:pt x="663068" y="20759"/>
                          <a:pt x="970691" y="7220"/>
                          <a:pt x="1097238" y="0"/>
                        </a:cubicBezTo>
                        <a:cubicBezTo>
                          <a:pt x="1223785" y="-7220"/>
                          <a:pt x="1645138" y="-33024"/>
                          <a:pt x="1920167" y="0"/>
                        </a:cubicBezTo>
                        <a:cubicBezTo>
                          <a:pt x="2195196" y="33024"/>
                          <a:pt x="2413031" y="19681"/>
                          <a:pt x="2537364" y="0"/>
                        </a:cubicBezTo>
                        <a:cubicBezTo>
                          <a:pt x="2661697" y="-19681"/>
                          <a:pt x="2889663" y="10355"/>
                          <a:pt x="3017406" y="0"/>
                        </a:cubicBezTo>
                        <a:cubicBezTo>
                          <a:pt x="3145149" y="-10355"/>
                          <a:pt x="3385199" y="-5738"/>
                          <a:pt x="3634602" y="0"/>
                        </a:cubicBezTo>
                        <a:cubicBezTo>
                          <a:pt x="3884005" y="5738"/>
                          <a:pt x="4175538" y="23157"/>
                          <a:pt x="4388954" y="0"/>
                        </a:cubicBezTo>
                        <a:cubicBezTo>
                          <a:pt x="4602370" y="-23157"/>
                          <a:pt x="4886384" y="16800"/>
                          <a:pt x="5074728" y="0"/>
                        </a:cubicBezTo>
                        <a:cubicBezTo>
                          <a:pt x="5263072" y="-16800"/>
                          <a:pt x="5550607" y="-34399"/>
                          <a:pt x="5897656" y="0"/>
                        </a:cubicBezTo>
                        <a:cubicBezTo>
                          <a:pt x="6244705" y="34399"/>
                          <a:pt x="6544782" y="-34852"/>
                          <a:pt x="6857740" y="0"/>
                        </a:cubicBezTo>
                        <a:cubicBezTo>
                          <a:pt x="6882644" y="240130"/>
                          <a:pt x="6879281" y="305358"/>
                          <a:pt x="6857740" y="598699"/>
                        </a:cubicBezTo>
                        <a:cubicBezTo>
                          <a:pt x="6836199" y="892040"/>
                          <a:pt x="6885021" y="907658"/>
                          <a:pt x="6857740" y="1163509"/>
                        </a:cubicBezTo>
                        <a:cubicBezTo>
                          <a:pt x="6830460" y="1419360"/>
                          <a:pt x="6851953" y="1561860"/>
                          <a:pt x="6857740" y="1694430"/>
                        </a:cubicBezTo>
                        <a:cubicBezTo>
                          <a:pt x="6557557" y="1707587"/>
                          <a:pt x="6316022" y="1682492"/>
                          <a:pt x="6171966" y="1694430"/>
                        </a:cubicBezTo>
                        <a:cubicBezTo>
                          <a:pt x="6027910" y="1706368"/>
                          <a:pt x="5748247" y="1679110"/>
                          <a:pt x="5349037" y="1694430"/>
                        </a:cubicBezTo>
                        <a:cubicBezTo>
                          <a:pt x="4949827" y="1709750"/>
                          <a:pt x="4958033" y="1714073"/>
                          <a:pt x="4594686" y="1694430"/>
                        </a:cubicBezTo>
                        <a:cubicBezTo>
                          <a:pt x="4231339" y="1674787"/>
                          <a:pt x="4209617" y="1682154"/>
                          <a:pt x="3977489" y="1694430"/>
                        </a:cubicBezTo>
                        <a:cubicBezTo>
                          <a:pt x="3745361" y="1706706"/>
                          <a:pt x="3706298" y="1692379"/>
                          <a:pt x="3497447" y="1694430"/>
                        </a:cubicBezTo>
                        <a:cubicBezTo>
                          <a:pt x="3288596" y="1696481"/>
                          <a:pt x="3116593" y="1704821"/>
                          <a:pt x="2880251" y="1694430"/>
                        </a:cubicBezTo>
                        <a:cubicBezTo>
                          <a:pt x="2643909" y="1684039"/>
                          <a:pt x="2474306" y="1694777"/>
                          <a:pt x="2331632" y="1694430"/>
                        </a:cubicBezTo>
                        <a:cubicBezTo>
                          <a:pt x="2188958" y="1694083"/>
                          <a:pt x="1781189" y="1672806"/>
                          <a:pt x="1508703" y="1694430"/>
                        </a:cubicBezTo>
                        <a:cubicBezTo>
                          <a:pt x="1236217" y="1716054"/>
                          <a:pt x="1156576" y="1670475"/>
                          <a:pt x="1028661" y="1694430"/>
                        </a:cubicBezTo>
                        <a:cubicBezTo>
                          <a:pt x="900746" y="1718385"/>
                          <a:pt x="247148" y="1745094"/>
                          <a:pt x="0" y="1694430"/>
                        </a:cubicBezTo>
                        <a:cubicBezTo>
                          <a:pt x="15248" y="1548992"/>
                          <a:pt x="23060" y="1347493"/>
                          <a:pt x="0" y="1180453"/>
                        </a:cubicBezTo>
                        <a:cubicBezTo>
                          <a:pt x="-23060" y="1013413"/>
                          <a:pt x="-23179" y="919052"/>
                          <a:pt x="0" y="666476"/>
                        </a:cubicBezTo>
                        <a:cubicBezTo>
                          <a:pt x="23179" y="413900"/>
                          <a:pt x="1340" y="1362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16A3EA-5921-7643-AD61-91E37087511B}"/>
              </a:ext>
            </a:extLst>
          </p:cNvPr>
          <p:cNvSpPr/>
          <p:nvPr/>
        </p:nvSpPr>
        <p:spPr>
          <a:xfrm>
            <a:off x="7705649" y="5038963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硬件体系结构不仅需要算力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还包括网络、存储组成的超计节点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C7AB18-F8CA-6248-BDA1-019CB06C1631}"/>
              </a:ext>
            </a:extLst>
          </p:cNvPr>
          <p:cNvSpPr/>
          <p:nvPr/>
        </p:nvSpPr>
        <p:spPr>
          <a:xfrm>
            <a:off x="7705649" y="2948387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通过软硬件协同优化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基于硬件的编译、框架、使能层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700D5E-4C87-BC47-BE35-F530CDD564F1}"/>
              </a:ext>
            </a:extLst>
          </p:cNvPr>
          <p:cNvSpPr/>
          <p:nvPr/>
        </p:nvSpPr>
        <p:spPr>
          <a:xfrm>
            <a:off x="7705649" y="1214809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提供大模型算法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提升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集群整体利用率</a:t>
            </a:r>
          </a:p>
        </p:txBody>
      </p:sp>
    </p:spTree>
    <p:extLst>
      <p:ext uri="{BB962C8B-B14F-4D97-AF65-F5344CB8AC3E}">
        <p14:creationId xmlns:p14="http://schemas.microsoft.com/office/powerpoint/2010/main" val="38467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通讯软件有哪些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B58030-53AF-9747-A637-ECDDF8DD82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MPI</a:t>
            </a: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通用接口，可调用 </a:t>
            </a:r>
            <a:r>
              <a:rPr lang="en-US" altLang="zh-CN" dirty="0"/>
              <a:t>Open-MPI, MVAPICH2, Intel MPI, etc.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NCCL</a:t>
            </a:r>
            <a:r>
              <a:rPr lang="zh-CN" altLang="en-US" b="1" dirty="0"/>
              <a:t> </a:t>
            </a:r>
            <a:r>
              <a:rPr lang="en-US" altLang="zh-CN" b="1" dirty="0"/>
              <a:t>/</a:t>
            </a:r>
            <a:r>
              <a:rPr lang="zh-CN" altLang="en-US" b="1" dirty="0"/>
              <a:t> </a:t>
            </a:r>
            <a:r>
              <a:rPr lang="en-US" altLang="zh-CN" b="1" dirty="0"/>
              <a:t>HCCL</a:t>
            </a:r>
            <a:r>
              <a:rPr lang="zh-CN" altLang="en-US" b="1" dirty="0"/>
              <a:t> </a:t>
            </a:r>
            <a:r>
              <a:rPr lang="en-US" altLang="zh-CN" b="1" dirty="0"/>
              <a:t>/</a:t>
            </a:r>
            <a:r>
              <a:rPr lang="zh-CN" altLang="en-US" b="1" dirty="0"/>
              <a:t> </a:t>
            </a:r>
            <a:r>
              <a:rPr lang="en-US" altLang="zh-CN" b="1" dirty="0"/>
              <a:t>TCCL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altLang="zh-CN" dirty="0"/>
              <a:t>GPU</a:t>
            </a:r>
            <a:r>
              <a:rPr lang="zh-CN" altLang="en-US" dirty="0"/>
              <a:t>通信优化，仅支持集中式通信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510BB1-7C9C-EB4E-B94E-42B0CFD6FB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829" y="3695438"/>
            <a:ext cx="9723811" cy="2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通讯软件在训练的作用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B58030-53AF-9747-A637-ECDDF8DD82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通讯软件向上提供通信（点对点、集合通信）的 </a:t>
            </a:r>
            <a:r>
              <a:rPr lang="en-US" altLang="zh-CN" dirty="0"/>
              <a:t>API</a:t>
            </a:r>
            <a:r>
              <a:rPr lang="zh-CN" altLang="en-US" dirty="0"/>
              <a:t> 供训练框架调用；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向下连接机内 </a:t>
            </a:r>
            <a:r>
              <a:rPr lang="en-US" altLang="zh-CN" dirty="0"/>
              <a:t>&amp;</a:t>
            </a:r>
            <a:r>
              <a:rPr lang="zh-CN" altLang="en-US" dirty="0"/>
              <a:t> 机间 </a:t>
            </a:r>
            <a:r>
              <a:rPr lang="en-US" altLang="zh-CN" dirty="0"/>
              <a:t>GPU</a:t>
            </a:r>
            <a:r>
              <a:rPr lang="zh-CN" altLang="en-US" dirty="0"/>
              <a:t> 以完成模型参数的高效传输。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510BB1-7C9C-EB4E-B94E-42B0CFD6FB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850" y="3429000"/>
            <a:ext cx="9723811" cy="2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81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以 </a:t>
            </a:r>
            <a:r>
              <a:rPr lang="en-US" altLang="zh-CN" dirty="0"/>
              <a:t>NCCL</a:t>
            </a:r>
            <a:r>
              <a:rPr lang="zh-CN" altLang="en-US" dirty="0"/>
              <a:t> 为例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B58030-53AF-9747-A637-ECDDF8DD8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1938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提供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、</a:t>
            </a:r>
            <a:r>
              <a:rPr lang="en-US" altLang="zh-CN" dirty="0"/>
              <a:t>Broadcast</a:t>
            </a:r>
            <a:r>
              <a:rPr lang="zh-CN" altLang="en-US" dirty="0"/>
              <a:t> 等集合通讯 </a:t>
            </a:r>
            <a:r>
              <a:rPr lang="en-US" altLang="zh-CN" dirty="0"/>
              <a:t>API</a:t>
            </a:r>
            <a:r>
              <a:rPr lang="zh-CN" altLang="en-US" dirty="0"/>
              <a:t>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支持 </a:t>
            </a:r>
            <a:r>
              <a:rPr lang="en-US" altLang="zh-CN" dirty="0" err="1"/>
              <a:t>ncclSend</a:t>
            </a:r>
            <a:r>
              <a:rPr lang="en-US" altLang="zh-CN" dirty="0"/>
              <a:t>()</a:t>
            </a:r>
            <a:r>
              <a:rPr lang="zh-CN" altLang="en-US" dirty="0"/>
              <a:t>、</a:t>
            </a:r>
            <a:r>
              <a:rPr lang="en-US" altLang="zh-CN" dirty="0" err="1"/>
              <a:t>ncclRecv</a:t>
            </a:r>
            <a:r>
              <a:rPr lang="en-US" altLang="zh-CN" dirty="0"/>
              <a:t>()</a:t>
            </a:r>
            <a:r>
              <a:rPr lang="zh-CN" altLang="en-US" dirty="0"/>
              <a:t> 实现点对点通讯，如</a:t>
            </a:r>
            <a:r>
              <a:rPr lang="en-US" altLang="zh-CN" dirty="0"/>
              <a:t>One-to-all</a:t>
            </a:r>
            <a:r>
              <a:rPr lang="zh-CN" altLang="en-US" dirty="0"/>
              <a:t>、</a:t>
            </a:r>
            <a:r>
              <a:rPr lang="en-US" altLang="zh-CN" dirty="0"/>
              <a:t>All-to-one</a:t>
            </a:r>
            <a:r>
              <a:rPr lang="zh-CN" altLang="en-US" dirty="0"/>
              <a:t>、</a:t>
            </a:r>
            <a:r>
              <a:rPr lang="en-US" altLang="zh-CN" dirty="0"/>
              <a:t>All-to-all</a:t>
            </a:r>
            <a:r>
              <a:rPr lang="zh-CN" altLang="en-US" dirty="0"/>
              <a:t>等；</a:t>
            </a:r>
            <a:endParaRPr lang="en-US" altLang="zh-CN" dirty="0"/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559B0447-09D3-CC4D-A92D-ACCE6E7328B4}"/>
              </a:ext>
            </a:extLst>
          </p:cNvPr>
          <p:cNvSpPr txBox="1">
            <a:spLocks/>
          </p:cNvSpPr>
          <p:nvPr/>
        </p:nvSpPr>
        <p:spPr>
          <a:xfrm>
            <a:off x="623635" y="4938939"/>
            <a:ext cx="10963473" cy="119384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服务器内通过 </a:t>
            </a:r>
            <a:r>
              <a:rPr lang="en-US" altLang="zh-CN" dirty="0"/>
              <a:t>PCIe</a:t>
            </a:r>
            <a:r>
              <a:rPr lang="zh-CN" altLang="en-US" dirty="0"/>
              <a:t>、</a:t>
            </a:r>
            <a:r>
              <a:rPr lang="en-US" altLang="zh-CN" dirty="0"/>
              <a:t>NVLink</a:t>
            </a:r>
            <a:r>
              <a:rPr lang="zh-CN" altLang="en-US" dirty="0"/>
              <a:t>、</a:t>
            </a:r>
            <a:r>
              <a:rPr lang="en-US" altLang="zh-CN" dirty="0"/>
              <a:t>NVSwitch</a:t>
            </a:r>
            <a:r>
              <a:rPr lang="zh-CN" altLang="en-US" dirty="0"/>
              <a:t>、</a:t>
            </a:r>
            <a:r>
              <a:rPr lang="en-US" altLang="zh-CN" dirty="0"/>
              <a:t>NCCS</a:t>
            </a:r>
            <a:r>
              <a:rPr lang="zh-CN" altLang="en-US" dirty="0"/>
              <a:t> 等实现高带宽和低延迟数据传输；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服务器间通过 </a:t>
            </a:r>
            <a:r>
              <a:rPr lang="en-US" altLang="zh-CN" dirty="0"/>
              <a:t>RoCEv2</a:t>
            </a:r>
            <a:r>
              <a:rPr lang="zh-CN" altLang="en-US" dirty="0"/>
              <a:t>、</a:t>
            </a:r>
            <a:r>
              <a:rPr lang="en-US" altLang="zh-CN" dirty="0"/>
              <a:t>IB</a:t>
            </a:r>
            <a:r>
              <a:rPr lang="zh-CN" altLang="en-US" dirty="0"/>
              <a:t>、</a:t>
            </a:r>
            <a:r>
              <a:rPr lang="en-US" altLang="zh-CN" dirty="0"/>
              <a:t>TCP</a:t>
            </a:r>
            <a:r>
              <a:rPr lang="zh-CN" altLang="en-US" dirty="0"/>
              <a:t> 网络实现高带宽和低延迟数据传输；</a:t>
            </a:r>
          </a:p>
        </p:txBody>
      </p:sp>
      <p:sp>
        <p:nvSpPr>
          <p:cNvPr id="7" name="虚尾箭头 6">
            <a:extLst>
              <a:ext uri="{FF2B5EF4-FFF2-40B4-BE49-F238E27FC236}">
                <a16:creationId xmlns:a16="http://schemas.microsoft.com/office/drawing/2014/main" id="{7016BDFC-3D38-A545-84C0-0005933DC6A3}"/>
              </a:ext>
            </a:extLst>
          </p:cNvPr>
          <p:cNvSpPr/>
          <p:nvPr/>
        </p:nvSpPr>
        <p:spPr bwMode="auto">
          <a:xfrm rot="16200000">
            <a:off x="2446518" y="2509654"/>
            <a:ext cx="864096" cy="952816"/>
          </a:xfrm>
          <a:prstGeom prst="stripedRightArrow">
            <a:avLst/>
          </a:prstGeom>
          <a:solidFill>
            <a:srgbClr val="34393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8" name="虚尾箭头 7">
            <a:extLst>
              <a:ext uri="{FF2B5EF4-FFF2-40B4-BE49-F238E27FC236}">
                <a16:creationId xmlns:a16="http://schemas.microsoft.com/office/drawing/2014/main" id="{4643A905-1DC8-8446-ADE2-786AE55726E4}"/>
              </a:ext>
            </a:extLst>
          </p:cNvPr>
          <p:cNvSpPr/>
          <p:nvPr/>
        </p:nvSpPr>
        <p:spPr bwMode="auto">
          <a:xfrm rot="5400000">
            <a:off x="8119204" y="4030483"/>
            <a:ext cx="864096" cy="952816"/>
          </a:xfrm>
          <a:prstGeom prst="stripedRightArrow">
            <a:avLst/>
          </a:prstGeom>
          <a:solidFill>
            <a:srgbClr val="34393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273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1F69D-3EE6-0B41-AA6D-0C224DBC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C59511-8690-B147-916F-3583FA203C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5956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分布式架构：参数服务器 </a:t>
            </a:r>
            <a:r>
              <a:rPr lang="en-US" altLang="zh-CN" dirty="0"/>
              <a:t>+</a:t>
            </a:r>
            <a:r>
              <a:rPr lang="zh-CN" altLang="en-US" dirty="0"/>
              <a:t> 大模型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FF2D9-85F1-4641-8D89-D19A210BE4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58919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）计算损失和梯度（</a:t>
            </a:r>
            <a:r>
              <a:rPr lang="en-US" altLang="zh-CN" sz="1800" dirty="0"/>
              <a:t>2</a:t>
            </a:r>
            <a:r>
              <a:rPr lang="zh-CN" altLang="en-US" sz="1800" dirty="0"/>
              <a:t>）梯度聚合（</a:t>
            </a:r>
            <a:r>
              <a:rPr lang="en-US" altLang="zh-CN" sz="1800" dirty="0"/>
              <a:t>3</a:t>
            </a:r>
            <a:r>
              <a:rPr lang="zh-CN" altLang="en-US" sz="1800" dirty="0"/>
              <a:t>）参数更新并参数重新广播</a:t>
            </a:r>
            <a:endParaRPr kumimoji="1"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8B28B0-DAB4-5C4D-8452-2219FD498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49" y="2276872"/>
            <a:ext cx="11000973" cy="35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82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C07C5-A3F1-2449-B0AF-A99DB03F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分布式训练：同步并行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21116C6-42C6-3E45-8DBC-70E9298101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40731" y="3274739"/>
            <a:ext cx="8115300" cy="261620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4B42B4C-2B9B-3742-8816-64FFA4FEBC52}"/>
              </a:ext>
            </a:extLst>
          </p:cNvPr>
          <p:cNvSpPr txBox="1">
            <a:spLocks/>
          </p:cNvSpPr>
          <p:nvPr/>
        </p:nvSpPr>
        <p:spPr>
          <a:xfrm>
            <a:off x="623635" y="1412776"/>
            <a:ext cx="10963473" cy="136989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Gill Sans MT" panose="020B0502020104020203" pitchFamily="34" charset="0"/>
              </a:rPr>
              <a:t>必须等全部 </a:t>
            </a:r>
            <a:r>
              <a:rPr lang="en-US" altLang="zh-CN" dirty="0">
                <a:latin typeface="Gill Sans MT" panose="020B0502020104020203" pitchFamily="34" charset="0"/>
              </a:rPr>
              <a:t>NPU</a:t>
            </a:r>
            <a:r>
              <a:rPr lang="zh-CN" altLang="en-US" dirty="0">
                <a:latin typeface="Gill Sans MT" panose="020B0502020104020203" pitchFamily="34" charset="0"/>
              </a:rPr>
              <a:t> 节点完成了本次通信之后才能继续下一轮计算：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zh-CN" altLang="en-US" b="1" dirty="0">
                <a:latin typeface="Gill Sans MT" panose="020B0502020104020203" pitchFamily="34" charset="0"/>
              </a:rPr>
              <a:t>优点：</a:t>
            </a:r>
            <a:r>
              <a:rPr lang="zh-CN" altLang="en-US" dirty="0">
                <a:latin typeface="Gill Sans MT" panose="020B0502020104020203" pitchFamily="34" charset="0"/>
              </a:rPr>
              <a:t>本地计算和通信同步严格顺序化，能够容易地保证并行的执行逻辑于串行相同；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zh-CN" altLang="en-US" b="1" dirty="0">
                <a:latin typeface="Gill Sans MT" panose="020B0502020104020203" pitchFamily="34" charset="0"/>
              </a:rPr>
              <a:t>缺点：</a:t>
            </a:r>
            <a:r>
              <a:rPr lang="zh-CN" altLang="en-US" dirty="0">
                <a:latin typeface="Gill Sans MT" panose="020B0502020104020203" pitchFamily="34" charset="0"/>
              </a:rPr>
              <a:t>本地计算更早的工作节点需要等待其它工作节点处理，造成了计算硬件的浪费。</a:t>
            </a:r>
          </a:p>
        </p:txBody>
      </p:sp>
    </p:spTree>
    <p:extLst>
      <p:ext uri="{BB962C8B-B14F-4D97-AF65-F5344CB8AC3E}">
        <p14:creationId xmlns:p14="http://schemas.microsoft.com/office/powerpoint/2010/main" val="1358843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C07C5-A3F1-2449-B0AF-A99DB03F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分布式训练：同步并行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4B42B4C-2B9B-3742-8816-64FFA4FEBC52}"/>
              </a:ext>
            </a:extLst>
          </p:cNvPr>
          <p:cNvSpPr txBox="1">
            <a:spLocks/>
          </p:cNvSpPr>
          <p:nvPr/>
        </p:nvSpPr>
        <p:spPr>
          <a:xfrm>
            <a:off x="623635" y="1412776"/>
            <a:ext cx="10963473" cy="136989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Gill Sans MT" panose="020B0502020104020203" pitchFamily="34" charset="0"/>
              </a:rPr>
              <a:t>当前 </a:t>
            </a:r>
            <a:r>
              <a:rPr lang="en-US" altLang="zh-CN" dirty="0">
                <a:latin typeface="Gill Sans MT" panose="020B0502020104020203" pitchFamily="34" charset="0"/>
              </a:rPr>
              <a:t>batch</a:t>
            </a:r>
            <a:r>
              <a:rPr lang="zh-CN" altLang="en-US" dirty="0">
                <a:latin typeface="Gill Sans MT" panose="020B0502020104020203" pitchFamily="34" charset="0"/>
              </a:rPr>
              <a:t> 数据迭代完后与其他 </a:t>
            </a:r>
            <a:r>
              <a:rPr lang="en-US" altLang="zh-CN" dirty="0">
                <a:latin typeface="Gill Sans MT" panose="020B0502020104020203" pitchFamily="34" charset="0"/>
              </a:rPr>
              <a:t>NPU</a:t>
            </a:r>
            <a:r>
              <a:rPr lang="zh-CN" altLang="en-US" dirty="0">
                <a:latin typeface="Gill Sans MT" panose="020B0502020104020203" pitchFamily="34" charset="0"/>
              </a:rPr>
              <a:t> 服务器进行通信传输网络模型参数：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zh-CN" altLang="en-US" b="1" dirty="0">
                <a:latin typeface="Gill Sans MT" panose="020B0502020104020203" pitchFamily="34" charset="0"/>
              </a:rPr>
              <a:t>优点：</a:t>
            </a:r>
            <a:r>
              <a:rPr lang="zh-CN" altLang="en-US" dirty="0">
                <a:latin typeface="Gill Sans MT" panose="020B0502020104020203" pitchFamily="34" charset="0"/>
              </a:rPr>
              <a:t>执行效率高，中间除了单机通信时间以外没有任何通信和执行之间的阻塞等待；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zh-CN" altLang="en-US" b="1" dirty="0">
                <a:latin typeface="Gill Sans MT" panose="020B0502020104020203" pitchFamily="34" charset="0"/>
              </a:rPr>
              <a:t>缺点：</a:t>
            </a:r>
            <a:r>
              <a:rPr lang="zh-CN" altLang="en-US" dirty="0">
                <a:latin typeface="Gill Sans MT" panose="020B0502020104020203" pitchFamily="34" charset="0"/>
              </a:rPr>
              <a:t>网络模型训练不收敛，训练时间长，模型参数反复使用导致无法工业化；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46C8CC-3708-624E-B0B0-040B6876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650" y="3342406"/>
            <a:ext cx="8115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1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C07C5-A3F1-2449-B0AF-A99DB03F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分布式训练：半同步并行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4B42B4C-2B9B-3742-8816-64FFA4FEBC52}"/>
              </a:ext>
            </a:extLst>
          </p:cNvPr>
          <p:cNvSpPr txBox="1">
            <a:spLocks/>
          </p:cNvSpPr>
          <p:nvPr/>
        </p:nvSpPr>
        <p:spPr>
          <a:xfrm>
            <a:off x="623635" y="1412776"/>
            <a:ext cx="10963473" cy="93610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Dynamic</a:t>
            </a:r>
            <a:r>
              <a:rPr lang="zh-CN" altLang="en-US" sz="1800" dirty="0"/>
              <a:t> </a:t>
            </a:r>
            <a:r>
              <a:rPr lang="en-US" altLang="zh-CN" sz="1800" dirty="0"/>
              <a:t>Scale</a:t>
            </a:r>
            <a:r>
              <a:rPr lang="zh-CN" altLang="en-US" sz="1800" dirty="0"/>
              <a:t>：通过动态限制进度推进范围，有限定的宽松同步通信协调并行；</a:t>
            </a:r>
            <a:endParaRPr lang="en-US" altLang="zh-CN" sz="1800" dirty="0"/>
          </a:p>
          <a:p>
            <a:r>
              <a:rPr lang="zh-CN" altLang="en-US" sz="1800" dirty="0"/>
              <a:t>跟踪各节点进度并维护最慢节点，保证计算最快和最慢节点差距在一个预定的范围内。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032254-A24E-AA43-81FF-F38948328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7575" y="2614052"/>
            <a:ext cx="7221611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77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环同步（</a:t>
            </a:r>
            <a:r>
              <a:rPr lang="en-US" altLang="zh-CN" dirty="0"/>
              <a:t>Ring Synchronization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FF2D9-85F1-4641-8D89-D19A210BE4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聚合的</a:t>
            </a:r>
            <a:r>
              <a:rPr lang="en-US" altLang="zh-CN" dirty="0"/>
              <a:t>NVLink</a:t>
            </a:r>
            <a:r>
              <a:rPr lang="zh-CN" altLang="en-US" dirty="0"/>
              <a:t>带宽明显高于</a:t>
            </a:r>
            <a:r>
              <a:rPr lang="en-US" altLang="zh-CN" dirty="0"/>
              <a:t>PCIe</a:t>
            </a:r>
            <a:r>
              <a:rPr lang="zh-CN" altLang="en-US" dirty="0"/>
              <a:t>带宽，问题是如何有效地使用环</a:t>
            </a:r>
            <a:endParaRPr kumimoji="1"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34D8F4-6A10-AC4C-9D3B-9AE24E4AF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029" y="2204864"/>
            <a:ext cx="5082108" cy="375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1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89370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4C7607A-74F0-D342-B1BA-D53CE0FB80BB}"/>
              </a:ext>
            </a:extLst>
          </p:cNvPr>
          <p:cNvSpPr/>
          <p:nvPr/>
        </p:nvSpPr>
        <p:spPr>
          <a:xfrm>
            <a:off x="279041" y="2125394"/>
            <a:ext cx="2220648" cy="2202539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2220648"/>
                      <a:gd name="connsiteY0" fmla="*/ 0 h 2202539"/>
                      <a:gd name="connsiteX1" fmla="*/ 510749 w 2220648"/>
                      <a:gd name="connsiteY1" fmla="*/ 0 h 2202539"/>
                      <a:gd name="connsiteX2" fmla="*/ 1021498 w 2220648"/>
                      <a:gd name="connsiteY2" fmla="*/ 0 h 2202539"/>
                      <a:gd name="connsiteX3" fmla="*/ 1621073 w 2220648"/>
                      <a:gd name="connsiteY3" fmla="*/ 0 h 2202539"/>
                      <a:gd name="connsiteX4" fmla="*/ 2220648 w 2220648"/>
                      <a:gd name="connsiteY4" fmla="*/ 0 h 2202539"/>
                      <a:gd name="connsiteX5" fmla="*/ 2220648 w 2220648"/>
                      <a:gd name="connsiteY5" fmla="*/ 484559 h 2202539"/>
                      <a:gd name="connsiteX6" fmla="*/ 2220648 w 2220648"/>
                      <a:gd name="connsiteY6" fmla="*/ 969117 h 2202539"/>
                      <a:gd name="connsiteX7" fmla="*/ 2220648 w 2220648"/>
                      <a:gd name="connsiteY7" fmla="*/ 1519752 h 2202539"/>
                      <a:gd name="connsiteX8" fmla="*/ 2220648 w 2220648"/>
                      <a:gd name="connsiteY8" fmla="*/ 2202539 h 2202539"/>
                      <a:gd name="connsiteX9" fmla="*/ 1687692 w 2220648"/>
                      <a:gd name="connsiteY9" fmla="*/ 2202539 h 2202539"/>
                      <a:gd name="connsiteX10" fmla="*/ 1132530 w 2220648"/>
                      <a:gd name="connsiteY10" fmla="*/ 2202539 h 2202539"/>
                      <a:gd name="connsiteX11" fmla="*/ 555162 w 2220648"/>
                      <a:gd name="connsiteY11" fmla="*/ 2202539 h 2202539"/>
                      <a:gd name="connsiteX12" fmla="*/ 0 w 2220648"/>
                      <a:gd name="connsiteY12" fmla="*/ 2202539 h 2202539"/>
                      <a:gd name="connsiteX13" fmla="*/ 0 w 2220648"/>
                      <a:gd name="connsiteY13" fmla="*/ 1629879 h 2202539"/>
                      <a:gd name="connsiteX14" fmla="*/ 0 w 2220648"/>
                      <a:gd name="connsiteY14" fmla="*/ 1079244 h 2202539"/>
                      <a:gd name="connsiteX15" fmla="*/ 0 w 2220648"/>
                      <a:gd name="connsiteY15" fmla="*/ 550635 h 2202539"/>
                      <a:gd name="connsiteX16" fmla="*/ 0 w 2220648"/>
                      <a:gd name="connsiteY16" fmla="*/ 0 h 2202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20648" h="2202539" extrusionOk="0">
                        <a:moveTo>
                          <a:pt x="0" y="0"/>
                        </a:moveTo>
                        <a:cubicBezTo>
                          <a:pt x="142256" y="-10718"/>
                          <a:pt x="304978" y="25319"/>
                          <a:pt x="510749" y="0"/>
                        </a:cubicBezTo>
                        <a:cubicBezTo>
                          <a:pt x="716520" y="-25319"/>
                          <a:pt x="790361" y="-5362"/>
                          <a:pt x="1021498" y="0"/>
                        </a:cubicBezTo>
                        <a:cubicBezTo>
                          <a:pt x="1252635" y="5362"/>
                          <a:pt x="1411276" y="-2417"/>
                          <a:pt x="1621073" y="0"/>
                        </a:cubicBezTo>
                        <a:cubicBezTo>
                          <a:pt x="1830870" y="2417"/>
                          <a:pt x="2017132" y="10876"/>
                          <a:pt x="2220648" y="0"/>
                        </a:cubicBezTo>
                        <a:cubicBezTo>
                          <a:pt x="2233589" y="211148"/>
                          <a:pt x="2226673" y="244863"/>
                          <a:pt x="2220648" y="484559"/>
                        </a:cubicBezTo>
                        <a:cubicBezTo>
                          <a:pt x="2214623" y="724255"/>
                          <a:pt x="2205187" y="869062"/>
                          <a:pt x="2220648" y="969117"/>
                        </a:cubicBezTo>
                        <a:cubicBezTo>
                          <a:pt x="2236109" y="1069172"/>
                          <a:pt x="2219704" y="1369891"/>
                          <a:pt x="2220648" y="1519752"/>
                        </a:cubicBezTo>
                        <a:cubicBezTo>
                          <a:pt x="2221592" y="1669613"/>
                          <a:pt x="2252699" y="1984275"/>
                          <a:pt x="2220648" y="2202539"/>
                        </a:cubicBezTo>
                        <a:cubicBezTo>
                          <a:pt x="2059803" y="2185861"/>
                          <a:pt x="1924246" y="2226110"/>
                          <a:pt x="1687692" y="2202539"/>
                        </a:cubicBezTo>
                        <a:cubicBezTo>
                          <a:pt x="1451138" y="2178968"/>
                          <a:pt x="1374902" y="2181832"/>
                          <a:pt x="1132530" y="2202539"/>
                        </a:cubicBezTo>
                        <a:cubicBezTo>
                          <a:pt x="890158" y="2223246"/>
                          <a:pt x="692047" y="2184948"/>
                          <a:pt x="555162" y="2202539"/>
                        </a:cubicBezTo>
                        <a:cubicBezTo>
                          <a:pt x="418277" y="2220130"/>
                          <a:pt x="180368" y="2175892"/>
                          <a:pt x="0" y="2202539"/>
                        </a:cubicBezTo>
                        <a:cubicBezTo>
                          <a:pt x="-19419" y="1993615"/>
                          <a:pt x="-15122" y="1758069"/>
                          <a:pt x="0" y="1629879"/>
                        </a:cubicBezTo>
                        <a:cubicBezTo>
                          <a:pt x="15122" y="1501689"/>
                          <a:pt x="-26666" y="1230542"/>
                          <a:pt x="0" y="1079244"/>
                        </a:cubicBezTo>
                        <a:cubicBezTo>
                          <a:pt x="26666" y="927946"/>
                          <a:pt x="-20410" y="762583"/>
                          <a:pt x="0" y="550635"/>
                        </a:cubicBezTo>
                        <a:cubicBezTo>
                          <a:pt x="20410" y="338687"/>
                          <a:pt x="25680" y="11224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54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了解从小模型到大模型，大模型带来的优点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了解了大模型训练需要</a:t>
            </a:r>
            <a:r>
              <a:rPr lang="en-US" altLang="zh-CN" dirty="0"/>
              <a:t>AI</a:t>
            </a:r>
            <a:r>
              <a:rPr lang="zh-CN" altLang="en-US" dirty="0"/>
              <a:t>集群，去降低模型训练时间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了解通过集群架构、通信、存储来提升</a:t>
            </a:r>
            <a:r>
              <a:rPr lang="en-US" altLang="zh-CN" dirty="0"/>
              <a:t>AI</a:t>
            </a:r>
            <a:r>
              <a:rPr lang="zh-CN" altLang="en-US" dirty="0"/>
              <a:t>集群加速比和利用率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843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1" y="605525"/>
            <a:ext cx="11161239" cy="589190"/>
          </a:xfrm>
        </p:spPr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324303"/>
            <a:ext cx="11161240" cy="4928171"/>
          </a:xfrm>
        </p:spPr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 </a:t>
            </a:r>
            <a:r>
              <a:rPr lang="en-US" altLang="zh-CN" sz="2400" b="1" dirty="0">
                <a:latin typeface="Gill Sans MT" panose="020B0502020104020203" pitchFamily="34" charset="0"/>
              </a:rPr>
              <a:t>+</a:t>
            </a:r>
            <a:r>
              <a:rPr lang="zh-CN" altLang="en-US" sz="2400" b="1" dirty="0">
                <a:latin typeface="Gill Sans MT" panose="020B0502020104020203" pitchFamily="34" charset="0"/>
              </a:rPr>
              <a:t> 大模型：</a:t>
            </a: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集群服务器形态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集群训练的指标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集群服务器架构：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集群组成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参数服务器模式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同步与异步并行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集群通信方式：</a:t>
            </a:r>
            <a:r>
              <a:rPr lang="zh-CN" altLang="en-US" sz="2000" dirty="0">
                <a:latin typeface="Gill Sans MT" panose="020B0502020104020203" pitchFamily="34" charset="0"/>
              </a:rPr>
              <a:t>通信硬件实现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集群组网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集群软件通信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通信实现方式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分布式通信原语：</a:t>
            </a:r>
            <a:r>
              <a:rPr lang="zh-CN" altLang="en-US" sz="2000" dirty="0">
                <a:latin typeface="Gill Sans MT" panose="020B0502020104020203" pitchFamily="34" charset="0"/>
              </a:rPr>
              <a:t>通信源语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点对点通信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集合通信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分布式存储系统</a:t>
            </a:r>
            <a:r>
              <a:rPr lang="zh-CN" altLang="en-US" sz="2000" b="1" dirty="0">
                <a:latin typeface="Gill Sans MT" panose="020B0502020104020203" pitchFamily="34" charset="0"/>
              </a:rPr>
              <a:t>：</a:t>
            </a:r>
            <a:r>
              <a:rPr lang="zh-CN" altLang="en-US" sz="2000" dirty="0">
                <a:latin typeface="Gill Sans MT" panose="020B0502020104020203" pitchFamily="34" charset="0"/>
              </a:rPr>
              <a:t>大模型权重存储方式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多级存储系统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集群回顾：</a:t>
            </a:r>
            <a:r>
              <a:rPr lang="en-US" altLang="zh-CN" sz="2000" dirty="0">
                <a:latin typeface="Gill Sans MT" panose="020B0502020104020203" pitchFamily="34" charset="0"/>
              </a:rPr>
              <a:t>NVIDIA</a:t>
            </a:r>
            <a:r>
              <a:rPr lang="zh-CN" altLang="en-US" sz="2000" dirty="0">
                <a:latin typeface="Gill Sans MT" panose="020B0502020104020203" pitchFamily="34" charset="0"/>
              </a:rPr>
              <a:t> 与 </a:t>
            </a:r>
            <a:r>
              <a:rPr lang="en-US" altLang="zh-CN" sz="2000" dirty="0"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latin typeface="Gill Sans MT" panose="020B0502020104020203" pitchFamily="34" charset="0"/>
              </a:rPr>
              <a:t> 超级计算节点</a:t>
            </a:r>
            <a:r>
              <a:rPr lang="en-US" altLang="zh-CN" sz="2000" dirty="0">
                <a:latin typeface="Gill Sans MT" panose="020B0502020104020203" pitchFamily="34" charset="0"/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496E58-574A-9D48-962E-8E570BAA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高性能网络的挑战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2C91F9-A4FE-E249-A2AE-8C69976CAD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网络规模</a:t>
            </a:r>
            <a:endParaRPr lang="en-US" altLang="zh-CN" dirty="0"/>
          </a:p>
          <a:p>
            <a:pPr lvl="1"/>
            <a:r>
              <a:rPr lang="zh-CN" altLang="en-US" dirty="0"/>
              <a:t>刚才我们也提到，</a:t>
            </a:r>
            <a:r>
              <a:rPr lang="en-US" altLang="zh-CN" dirty="0"/>
              <a:t>AI</a:t>
            </a:r>
            <a:r>
              <a:rPr lang="zh-CN" altLang="en-US" dirty="0"/>
              <a:t>训练都是</a:t>
            </a:r>
            <a:r>
              <a:rPr lang="en-US" altLang="zh-CN" dirty="0"/>
              <a:t>10000</a:t>
            </a:r>
            <a:r>
              <a:rPr lang="zh-CN" altLang="en-US" dirty="0"/>
              <a:t>个</a:t>
            </a:r>
            <a:r>
              <a:rPr lang="en-US" altLang="zh-CN" dirty="0"/>
              <a:t>GPU</a:t>
            </a:r>
            <a:r>
              <a:rPr lang="zh-CN" altLang="en-US" dirty="0"/>
              <a:t>起步，也有的达到十万级。从架构上，目标网络就必须</a:t>
            </a:r>
            <a:r>
              <a:rPr lang="en-US" altLang="zh-CN" dirty="0"/>
              <a:t>hold</a:t>
            </a:r>
            <a:r>
              <a:rPr lang="zh-CN" altLang="en-US" dirty="0"/>
              <a:t>得住这么多的计算节点。而且，在节点增加的同时，集群算力尽量线性提升，不能引入过高的通信开销，损失算力</a:t>
            </a:r>
            <a:endParaRPr lang="en-US" altLang="zh-CN" dirty="0"/>
          </a:p>
          <a:p>
            <a:r>
              <a:rPr lang="zh-CN" altLang="en-US" dirty="0"/>
              <a:t>网络带宽</a:t>
            </a:r>
            <a:endParaRPr lang="en-US" altLang="zh-CN" dirty="0"/>
          </a:p>
          <a:p>
            <a:pPr lvl="1"/>
            <a:r>
              <a:rPr lang="zh-CN" altLang="en-US" dirty="0"/>
              <a:t>超高性能的</a:t>
            </a:r>
            <a:r>
              <a:rPr lang="en-US" altLang="zh-CN" dirty="0"/>
              <a:t>GPU</a:t>
            </a:r>
            <a:r>
              <a:rPr lang="zh-CN" altLang="en-US" dirty="0"/>
              <a:t>，加上千亿、万亿参数的训练规模，使得计算节点之间的通信量，达到了百</a:t>
            </a:r>
            <a:r>
              <a:rPr lang="en-US" altLang="zh-CN" dirty="0"/>
              <a:t>GB</a:t>
            </a:r>
            <a:r>
              <a:rPr lang="zh-CN" altLang="en-US" dirty="0"/>
              <a:t>量级。再加上各种并行模式、加速框架的引入，节点之间的通道带宽需求会更高</a:t>
            </a:r>
            <a:endParaRPr lang="en-US" altLang="zh-CN" dirty="0"/>
          </a:p>
          <a:p>
            <a:pPr lvl="1"/>
            <a:r>
              <a:rPr lang="zh-CN" altLang="en-US" dirty="0"/>
              <a:t>流量调控</a:t>
            </a:r>
            <a:endParaRPr lang="en-US" altLang="zh-CN" dirty="0"/>
          </a:p>
          <a:p>
            <a:pPr lvl="1"/>
            <a:r>
              <a:rPr lang="zh-CN" altLang="en-US" dirty="0"/>
              <a:t>传统的网络架构，在应对</a:t>
            </a:r>
            <a:r>
              <a:rPr lang="en-US" altLang="zh-CN" dirty="0"/>
              <a:t>AI</a:t>
            </a:r>
            <a:r>
              <a:rPr lang="zh-CN" altLang="en-US" dirty="0"/>
              <a:t>大模型训练产生的数据流时，存在缺陷。所以，目标网络需要在架构上做文章，更好地控制数据流路径，让节点和通道的流量更均衡，避免发生拥塞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1058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B3B3986-FB43-3348-A953-9BE604A6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4EF5A53-96FF-D846-B972-E8E67A45DF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协议升级</a:t>
            </a:r>
            <a:endParaRPr lang="en-US" altLang="zh-CN" dirty="0"/>
          </a:p>
          <a:p>
            <a:r>
              <a:rPr lang="zh-CN" altLang="en-US" dirty="0"/>
              <a:t>网络协议是网络工作的行为准则。它的好坏，直接决定了网络的性能、效率和延迟。</a:t>
            </a:r>
          </a:p>
          <a:p>
            <a:r>
              <a:rPr lang="zh-CN" altLang="en-US" dirty="0"/>
              <a:t>传统数据中心的</a:t>
            </a:r>
            <a:r>
              <a:rPr lang="en-US" altLang="zh-CN" dirty="0"/>
              <a:t>TCP/IP</a:t>
            </a:r>
            <a:r>
              <a:rPr lang="zh-CN" altLang="en-US" dirty="0"/>
              <a:t>协议，早已已无法满足高性能网络的大带宽、低时延需求。性能更强的</a:t>
            </a:r>
            <a:r>
              <a:rPr lang="en-US" altLang="zh-CN" dirty="0"/>
              <a:t>IB</a:t>
            </a:r>
            <a:r>
              <a:rPr lang="zh-CN" altLang="en-US" dirty="0"/>
              <a:t>（</a:t>
            </a:r>
            <a:r>
              <a:rPr lang="en-US" altLang="zh-CN" dirty="0"/>
              <a:t>InfiniBand</a:t>
            </a:r>
            <a:r>
              <a:rPr lang="zh-CN" altLang="en-US" dirty="0"/>
              <a:t>）协议、</a:t>
            </a:r>
            <a:r>
              <a:rPr lang="en-US" altLang="zh-CN" dirty="0"/>
              <a:t>RDMA</a:t>
            </a:r>
            <a:r>
              <a:rPr lang="zh-CN" altLang="en-US" dirty="0"/>
              <a:t>协议，已然成为主流。有实力的厂家，还会基于自家硬件设备，自研更高效的协议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9220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2EFE1D-E5D3-EF47-955B-02B8970E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5120ED-EEC2-064F-A8ED-F098A8E61C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DE48A2-9E60-C047-81E0-6F2308D89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4890"/>
            <a:ext cx="12196763" cy="67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62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A1A356-825E-5743-B0B0-175D2FA766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网络拓扑</a:t>
            </a:r>
          </a:p>
        </p:txBody>
      </p:sp>
    </p:spTree>
    <p:extLst>
      <p:ext uri="{BB962C8B-B14F-4D97-AF65-F5344CB8AC3E}">
        <p14:creationId xmlns:p14="http://schemas.microsoft.com/office/powerpoint/2010/main" val="3884031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8D3F659-47CA-9B4D-BADF-AB319267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99DEBDF-CBAE-9C4C-88DA-9E0103B10B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胖树（</a:t>
            </a:r>
            <a:r>
              <a:rPr lang="en-US" altLang="zh-CN" dirty="0"/>
              <a:t>Fat-Tree</a:t>
            </a:r>
            <a:r>
              <a:rPr lang="zh-CN" altLang="en-US" dirty="0"/>
              <a:t>）拓扑</a:t>
            </a:r>
          </a:p>
        </p:txBody>
      </p:sp>
    </p:spTree>
    <p:extLst>
      <p:ext uri="{BB962C8B-B14F-4D97-AF65-F5344CB8AC3E}">
        <p14:creationId xmlns:p14="http://schemas.microsoft.com/office/powerpoint/2010/main" val="724826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26224</TotalTime>
  <Words>1316</Words>
  <Application>Microsoft Macintosh PowerPoint</Application>
  <PresentationFormat>自定义</PresentationFormat>
  <Paragraphs>140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 + AI系统全栈架构</vt:lpstr>
      <vt:lpstr>大模型业务全流程</vt:lpstr>
      <vt:lpstr>关于本内容</vt:lpstr>
      <vt:lpstr>高性能网络的挑战</vt:lpstr>
      <vt:lpstr>PowerPoint 演示文稿</vt:lpstr>
      <vt:lpstr>PowerPoint 演示文稿</vt:lpstr>
      <vt:lpstr>PowerPoint 演示文稿</vt:lpstr>
      <vt:lpstr>PowerPoint 演示文稿</vt:lpstr>
      <vt:lpstr>服务器机柜组装图</vt:lpstr>
      <vt:lpstr>通讯硬件</vt:lpstr>
      <vt:lpstr>PowerPoint 演示文稿</vt:lpstr>
      <vt:lpstr>CPU 为计算核心，采用 PCIE 通信</vt:lpstr>
      <vt:lpstr>GPU 为计算核心，PCIE 成瓶颈</vt:lpstr>
      <vt:lpstr>GPU 为计算核心，PCIE 成瓶颈</vt:lpstr>
      <vt:lpstr>PowerPoint 演示文稿</vt:lpstr>
      <vt:lpstr>传统机间通信问题</vt:lpstr>
      <vt:lpstr>GDR 技术的出现</vt:lpstr>
      <vt:lpstr>PowerPoint 演示文稿</vt:lpstr>
      <vt:lpstr>通讯软件有哪些</vt:lpstr>
      <vt:lpstr>通讯软件在训练的作用</vt:lpstr>
      <vt:lpstr>以 NCCL 为例</vt:lpstr>
      <vt:lpstr>PowerPoint 演示文稿</vt:lpstr>
      <vt:lpstr>分布式架构：参数服务器 + 大模型</vt:lpstr>
      <vt:lpstr>分布式训练：同步并行</vt:lpstr>
      <vt:lpstr>分布式训练：同步并行</vt:lpstr>
      <vt:lpstr>分布式训练：半同步并行</vt:lpstr>
      <vt:lpstr>环同步（Ring Synchronization）</vt:lpstr>
      <vt:lpstr>PowerPoint 演示文稿</vt:lpstr>
      <vt:lpstr>小结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8416</cp:revision>
  <cp:lastPrinted>2023-09-08T09:14:01Z</cp:lastPrinted>
  <dcterms:created xsi:type="dcterms:W3CDTF">2020-08-28T08:44:19Z</dcterms:created>
  <dcterms:modified xsi:type="dcterms:W3CDTF">2023-10-10T13:39:55Z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